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89" r:id="rId3"/>
    <p:sldId id="287" r:id="rId4"/>
    <p:sldId id="278" r:id="rId5"/>
    <p:sldId id="279" r:id="rId6"/>
    <p:sldId id="280" r:id="rId7"/>
    <p:sldId id="291" r:id="rId8"/>
    <p:sldId id="28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F9C58-E363-464C-B277-EA55837295D5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2DFB4-565D-4197-A2FA-680E5E8EEA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B64F-0252-4E85-A4F5-D83762FE304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6168D-5821-4063-BBBB-0AA23E31653F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6168D-5821-4063-BBBB-0AA23E31653F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6168D-5821-4063-BBBB-0AA23E31653F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6168D-5821-4063-BBBB-0AA23E31653F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6168D-5821-4063-BBBB-0AA23E31653F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6168D-5821-4063-BBBB-0AA23E31653F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6E6B-6B79-4A9A-A668-B2C7247D8F46}" type="datetimeFigureOut">
              <a:rPr lang="es-ES" smtClean="0"/>
              <a:pPr/>
              <a:t>20/02/2012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8A5D-F547-40DB-8C0C-F8E3A6C6D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w.louisville.edu/library/collections/brandeis/node/19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hyperlink" Target="mailto:Juan.manfredi@yahoo.es" TargetMode="Externa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052736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es-ES" sz="7200" b="1" dirty="0" smtClean="0"/>
              <a:t>Democracia, </a:t>
            </a:r>
          </a:p>
          <a:p>
            <a:pPr marL="457200" indent="-457200" algn="ctr"/>
            <a:r>
              <a:rPr lang="es-ES" sz="7200" b="1" dirty="0" smtClean="0"/>
              <a:t>gobierno y tecnología</a:t>
            </a:r>
            <a:endParaRPr lang="es-ES" sz="7200" b="1" dirty="0"/>
          </a:p>
          <a:p>
            <a:pPr marL="457200" indent="-457200" algn="ctr"/>
            <a:endParaRPr lang="es-ES" dirty="0"/>
          </a:p>
          <a:p>
            <a:pPr marL="457200" indent="-457200" algn="ctr"/>
            <a:endParaRPr lang="es-ES" dirty="0" smtClean="0"/>
          </a:p>
          <a:p>
            <a:pPr marL="457200" indent="-457200" algn="ctr"/>
            <a:endParaRPr lang="es-ES" dirty="0" smtClean="0"/>
          </a:p>
          <a:p>
            <a:pPr marL="457200" indent="-457200" algn="ctr"/>
            <a:r>
              <a:rPr lang="es-ES" dirty="0" smtClean="0"/>
              <a:t>Dr</a:t>
            </a:r>
            <a:r>
              <a:rPr lang="es-ES" dirty="0"/>
              <a:t>. Juan Luis Manfredi Sánchez</a:t>
            </a:r>
          </a:p>
          <a:p>
            <a:pPr marL="457200" indent="-457200" algn="ctr"/>
            <a:r>
              <a:rPr lang="es-ES" smtClean="0"/>
              <a:t>@</a:t>
            </a:r>
            <a:r>
              <a:rPr lang="es-ES" dirty="0" err="1" smtClean="0"/>
              <a:t>juanmanfredi</a:t>
            </a:r>
            <a:endParaRPr lang="es-ES" dirty="0"/>
          </a:p>
          <a:p>
            <a:pPr marL="457200" indent="-457200" algn="ctr"/>
            <a:r>
              <a:rPr lang="es-ES" dirty="0" smtClean="0"/>
              <a:t>Madrid, 14 de julio de 2011</a:t>
            </a:r>
            <a:endParaRPr lang="es-ES" sz="6000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6583214"/>
            <a:ext cx="790850" cy="27478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0" y="357166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Juan Luis Manfredi, </a:t>
            </a:r>
            <a:r>
              <a:rPr lang="es-ES" dirty="0" err="1" smtClean="0"/>
              <a:t>Ph.D</a:t>
            </a:r>
            <a:r>
              <a:rPr lang="es-ES" dirty="0" smtClean="0"/>
              <a:t> @</a:t>
            </a:r>
            <a:r>
              <a:rPr lang="es-ES" dirty="0" err="1" smtClean="0"/>
              <a:t>juanmanfredi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3528" y="620688"/>
            <a:ext cx="554461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8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Publicity is justly commended as a remedy for social and industrial diseases.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Sunlight is said to be the best of disinfectants; electric light the most efficient policeman.</a:t>
            </a:r>
            <a:r>
              <a:rPr lang="en-US" sz="2400" dirty="0" smtClean="0"/>
              <a:t>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>
                <a:hlinkClick r:id="rId3"/>
              </a:rPr>
              <a:t>Justice Louis D. Brandeis (1913)</a:t>
            </a:r>
            <a:endParaRPr lang="en-US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052736"/>
            <a:ext cx="2592288" cy="37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357166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5536" y="4653136"/>
            <a:ext cx="85011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525" indent="-9525" algn="ctr">
              <a:lnSpc>
                <a:spcPct val="100000"/>
              </a:lnSpc>
            </a:pPr>
            <a:r>
              <a:rPr lang="es-ES" sz="3600" dirty="0" smtClean="0"/>
              <a:t>¿Cómo hemos llegado al #15M?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19800" y="6019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Juan Luis Manfredi Sánchez @juanmanfredi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357166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9512" y="476672"/>
            <a:ext cx="8501121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525" indent="-9525" algn="just">
              <a:lnSpc>
                <a:spcPct val="100000"/>
              </a:lnSpc>
            </a:pPr>
            <a:r>
              <a:rPr lang="es-ES" sz="2600" b="1" dirty="0" smtClean="0"/>
              <a:t>El #15M no surge de la nada</a:t>
            </a:r>
          </a:p>
          <a:p>
            <a:pPr marL="9525" indent="-9525" algn="just">
              <a:lnSpc>
                <a:spcPct val="100000"/>
              </a:lnSpc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21% de desempleo y 45% de paro juvenil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Los datos del CIS sobre corrupción</a:t>
            </a:r>
          </a:p>
          <a:p>
            <a:pPr marL="1428750" lvl="2" indent="-514350" algn="just">
              <a:buFont typeface="Arial" pitchFamily="34" charset="0"/>
              <a:buChar char="•"/>
            </a:pPr>
            <a:r>
              <a:rPr lang="es-ES" sz="2600" dirty="0" smtClean="0"/>
              <a:t>85% percibe que está muy o bastante extendida</a:t>
            </a:r>
          </a:p>
          <a:p>
            <a:pPr marL="1428750" lvl="2" indent="-514350" algn="just">
              <a:buFont typeface="Arial" pitchFamily="34" charset="0"/>
              <a:buChar char="•"/>
            </a:pPr>
            <a:r>
              <a:rPr lang="es-ES" sz="2600" dirty="0" smtClean="0"/>
              <a:t>CCAA y Ayuntamientos lideran esta percepción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err="1" smtClean="0"/>
              <a:t>nolesvotes</a:t>
            </a:r>
            <a:r>
              <a:rPr lang="es-ES" sz="2600" dirty="0" smtClean="0"/>
              <a:t> .</a:t>
            </a:r>
            <a:r>
              <a:rPr lang="es-ES" sz="2600" dirty="0" err="1" smtClean="0"/>
              <a:t>org</a:t>
            </a:r>
            <a:endParaRPr lang="es-ES" sz="2600" dirty="0" smtClean="0"/>
          </a:p>
          <a:p>
            <a:pPr marL="1428750" lvl="2" indent="-514350" algn="just">
              <a:buFont typeface="Arial" pitchFamily="34" charset="0"/>
              <a:buChar char="•"/>
            </a:pPr>
            <a:r>
              <a:rPr lang="es-ES" sz="2600" dirty="0" smtClean="0"/>
              <a:t>Tiene 700.000 usuarios únicos</a:t>
            </a:r>
          </a:p>
          <a:p>
            <a:pPr marL="1428750" lvl="2" indent="-514350" algn="just">
              <a:buFont typeface="Arial" pitchFamily="34" charset="0"/>
              <a:buChar char="•"/>
            </a:pPr>
            <a:r>
              <a:rPr lang="es-ES" sz="2600" dirty="0" smtClean="0"/>
              <a:t>640.000 referencias en Google</a:t>
            </a:r>
          </a:p>
          <a:p>
            <a:pPr marL="1428750" lvl="2" indent="-514350" algn="just">
              <a:buFont typeface="Arial" pitchFamily="34" charset="0"/>
              <a:buChar char="•"/>
            </a:pPr>
            <a:r>
              <a:rPr lang="es-ES" sz="2600" dirty="0" smtClean="0"/>
              <a:t>Una red de más de 150 blogs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Falta de liderazgo político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19800" y="6019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Juan Luis Manfredi Sánchez @juanmanfredi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645024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357166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528" y="548680"/>
            <a:ext cx="8501121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525" indent="-9525" algn="just">
              <a:lnSpc>
                <a:spcPct val="100000"/>
              </a:lnSpc>
            </a:pPr>
            <a:r>
              <a:rPr lang="es-ES" sz="2600" b="1" dirty="0" smtClean="0"/>
              <a:t>El #15M ocupa la esfera pública digital</a:t>
            </a:r>
            <a:endParaRPr lang="es-ES" sz="2600" dirty="0" smtClean="0"/>
          </a:p>
          <a:p>
            <a:pPr marL="9525" indent="-9525" algn="just">
              <a:lnSpc>
                <a:spcPct val="100000"/>
              </a:lnSpc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Ruptura de la agenda informativa 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Creación de una narrativa </a:t>
            </a:r>
            <a:r>
              <a:rPr lang="es-ES" sz="2600" dirty="0" err="1" smtClean="0"/>
              <a:t>transmedia</a:t>
            </a: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Los individuos sí pueden organizarse y presentar sus reformas fuera del cauce habitual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Cuenta con una tecnología simple y un entramado social complejo -&gt; clave del éxito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Repercusión y extensión en los grandes medios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19800" y="6019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Juan Luis Manfredi Sánchez @juanmanfredi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19800" y="6019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Juan Luis Manfredi Sánchez @juanmanfredi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6984776" cy="600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 rot="16200000">
            <a:off x="-2008846" y="2896444"/>
            <a:ext cx="5301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525" indent="-9525" algn="just">
              <a:lnSpc>
                <a:spcPct val="100000"/>
              </a:lnSpc>
            </a:pPr>
            <a:r>
              <a:rPr lang="es-ES" sz="2400" b="1" dirty="0" smtClean="0"/>
              <a:t>Superficie dedica en portada al #15M</a:t>
            </a:r>
            <a:endParaRPr lang="es-ES" sz="26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165596" y="4883075"/>
            <a:ext cx="14763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357166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528" y="548680"/>
            <a:ext cx="8501121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525" indent="-9525" algn="just">
              <a:lnSpc>
                <a:spcPct val="100000"/>
              </a:lnSpc>
            </a:pPr>
            <a:r>
              <a:rPr lang="es-ES" sz="2600" b="1" dirty="0" smtClean="0"/>
              <a:t>Algunas lecciones del #15M</a:t>
            </a:r>
            <a:endParaRPr lang="es-ES" sz="2600" dirty="0" smtClean="0"/>
          </a:p>
          <a:p>
            <a:pPr marL="9525" indent="-9525" algn="just">
              <a:lnSpc>
                <a:spcPct val="100000"/>
              </a:lnSpc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La virtualidad es real -&gt; </a:t>
            </a:r>
            <a:r>
              <a:rPr lang="es-ES" sz="2600" dirty="0" err="1" smtClean="0"/>
              <a:t>cognitive</a:t>
            </a:r>
            <a:r>
              <a:rPr lang="es-ES" sz="2600" dirty="0" smtClean="0"/>
              <a:t> surplus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Volvemos a la división entre </a:t>
            </a:r>
            <a:r>
              <a:rPr lang="es-ES" sz="2600" dirty="0" err="1" smtClean="0"/>
              <a:t>auctoritas</a:t>
            </a:r>
            <a:r>
              <a:rPr lang="es-ES" sz="2600" dirty="0" smtClean="0"/>
              <a:t> e imperitas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¿Habrá ley de transparencia?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Replanteamiento de la campaña 2012 -&gt; ¿puede el PSOE integrar esas demandas y movilizar electorado?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Necesitamos la influencia de los medios de masas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El periodismo envolvente -&gt; </a:t>
            </a:r>
            <a:r>
              <a:rPr lang="es-ES" sz="2600" dirty="0" err="1" smtClean="0"/>
              <a:t>Twitter</a:t>
            </a:r>
            <a:r>
              <a:rPr lang="es-ES" sz="2600" dirty="0" smtClean="0"/>
              <a:t> como Radio 5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19800" y="6019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Juan Luis Manfredi Sánchez @juanmanfredi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357166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528" y="548680"/>
            <a:ext cx="8501121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525" indent="-9525" algn="just">
              <a:lnSpc>
                <a:spcPct val="100000"/>
              </a:lnSpc>
            </a:pPr>
            <a:r>
              <a:rPr lang="es-ES" sz="2600" b="1" dirty="0" smtClean="0"/>
              <a:t>¿El discurso de la contrarreforma?</a:t>
            </a:r>
          </a:p>
          <a:p>
            <a:pPr marL="9525" indent="-9525" algn="just">
              <a:lnSpc>
                <a:spcPct val="100000"/>
              </a:lnSpc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Hay que volver a las esencias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La CE es un dogma de fe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Se refuerza la autoridad vertical</a:t>
            </a:r>
          </a:p>
          <a:p>
            <a:pPr marL="971550" lvl="1" indent="-514350" algn="just">
              <a:buFont typeface="Arial" pitchFamily="34" charset="0"/>
              <a:buChar char="•"/>
            </a:pPr>
            <a:endParaRPr lang="es-ES" sz="2600" dirty="0" smtClean="0"/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es-ES" sz="2600" dirty="0" smtClean="0"/>
              <a:t>Se estigmatiza el movimiento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19800" y="6019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Dr. Juan Luis Manfredi Sánchez @juanmanfredi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7343" y="4293096"/>
            <a:ext cx="2669510" cy="199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5720" y="214290"/>
            <a:ext cx="850112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525" indent="-9525" algn="ctr">
              <a:lnSpc>
                <a:spcPct val="100000"/>
              </a:lnSpc>
            </a:pPr>
            <a:r>
              <a:rPr lang="es-ES" sz="7200" b="1" dirty="0" smtClean="0"/>
              <a:t>¡Gracias!</a:t>
            </a:r>
          </a:p>
          <a:p>
            <a:pPr marL="9525" indent="-9525" algn="ctr">
              <a:lnSpc>
                <a:spcPct val="100000"/>
              </a:lnSpc>
            </a:pPr>
            <a:r>
              <a:rPr lang="es-ES" sz="3600" dirty="0" smtClean="0"/>
              <a:t>¿Preguntas?</a:t>
            </a:r>
          </a:p>
          <a:p>
            <a:pPr marL="9525" indent="-9525" algn="ctr">
              <a:lnSpc>
                <a:spcPct val="100000"/>
              </a:lnSpc>
            </a:pPr>
            <a:r>
              <a:rPr lang="es-ES" sz="3600" dirty="0" smtClean="0"/>
              <a:t>¿Respuestas?</a:t>
            </a:r>
          </a:p>
          <a:p>
            <a:pPr marL="9525" indent="-9525" algn="ctr">
              <a:lnSpc>
                <a:spcPct val="100000"/>
              </a:lnSpc>
            </a:pPr>
            <a:r>
              <a:rPr lang="es-ES" sz="3600" dirty="0" smtClean="0"/>
              <a:t>¿Ahora?</a:t>
            </a:r>
          </a:p>
          <a:p>
            <a:pPr marL="9525" indent="-9525" algn="ctr">
              <a:lnSpc>
                <a:spcPct val="100000"/>
              </a:lnSpc>
            </a:pPr>
            <a:r>
              <a:rPr lang="es-ES" sz="3600" dirty="0" smtClean="0"/>
              <a:t>¿Luego?</a:t>
            </a:r>
          </a:p>
          <a:p>
            <a:pPr marL="9525" indent="-9525" algn="ctr">
              <a:lnSpc>
                <a:spcPct val="100000"/>
              </a:lnSpc>
            </a:pPr>
            <a:r>
              <a:rPr lang="es-ES" sz="3600" dirty="0" smtClean="0"/>
              <a:t>Nos vemos en la Red</a:t>
            </a:r>
            <a:r>
              <a:rPr lang="es-ES" sz="2600" dirty="0" smtClean="0"/>
              <a:t>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19800" y="6019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  <a:p>
            <a:pPr algn="l">
              <a:lnSpc>
                <a:spcPct val="100000"/>
              </a:lnSpc>
            </a:pPr>
            <a:endParaRPr lang="es-ES" sz="120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422108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2400" dirty="0" smtClean="0">
                <a:solidFill>
                  <a:srgbClr val="0066FF"/>
                </a:solidFill>
                <a:hlinkClick r:id="rId2"/>
              </a:rPr>
              <a:t>Juan.manfredi@yahoo.es</a:t>
            </a:r>
            <a:r>
              <a:rPr lang="es-ES" sz="2400" dirty="0" smtClean="0">
                <a:solidFill>
                  <a:srgbClr val="0066FF"/>
                </a:solidFill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s-ES" sz="2400" dirty="0" smtClean="0">
                <a:solidFill>
                  <a:srgbClr val="0066FF"/>
                </a:solidFill>
              </a:rPr>
              <a:t>@</a:t>
            </a:r>
            <a:r>
              <a:rPr lang="es-ES" sz="2400" dirty="0" err="1" smtClean="0">
                <a:solidFill>
                  <a:srgbClr val="0066FF"/>
                </a:solidFill>
              </a:rPr>
              <a:t>juanmanfredi</a:t>
            </a:r>
            <a:endParaRPr lang="es-ES" sz="2400" dirty="0">
              <a:solidFill>
                <a:srgbClr val="0066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s-ES" sz="2400" dirty="0" smtClean="0">
                <a:solidFill>
                  <a:srgbClr val="0066FF"/>
                </a:solidFill>
              </a:rPr>
              <a:t>ciberdemocracia.blogspot.com</a:t>
            </a:r>
            <a:endParaRPr lang="es-ES" sz="2400" dirty="0">
              <a:solidFill>
                <a:srgbClr val="0066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6143644"/>
            <a:ext cx="1362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6000768"/>
            <a:ext cx="1362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6072206"/>
            <a:ext cx="12763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4" y="5972175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86710" y="5643578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48" y="4500570"/>
            <a:ext cx="86342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15272" y="4500570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53364" y="3244829"/>
            <a:ext cx="962040" cy="892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0034" y="5429264"/>
            <a:ext cx="14287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4348" y="3571876"/>
            <a:ext cx="71438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43834" y="1928802"/>
            <a:ext cx="106048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2910" y="2571744"/>
            <a:ext cx="8053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1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96336" y="1052736"/>
            <a:ext cx="12096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0034" y="1857364"/>
            <a:ext cx="10953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7158" y="1214422"/>
            <a:ext cx="1352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00034" y="0"/>
            <a:ext cx="1057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68344" y="188640"/>
            <a:ext cx="1094480" cy="80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368</Words>
  <Application>Microsoft Office PowerPoint</Application>
  <PresentationFormat>Presentación en pantalla (4:3)</PresentationFormat>
  <Paragraphs>93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Manfredi</dc:creator>
  <cp:lastModifiedBy>JL - Vaio</cp:lastModifiedBy>
  <cp:revision>37</cp:revision>
  <dcterms:created xsi:type="dcterms:W3CDTF">2011-07-13T05:16:04Z</dcterms:created>
  <dcterms:modified xsi:type="dcterms:W3CDTF">2012-02-20T10:20:53Z</dcterms:modified>
</cp:coreProperties>
</file>